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embeddings/oleObject1.bin" ContentType="application/vnd.openxmlformats-officedocument.oleObject"/>
  <Override PartName="/ppt/media/image12.svg" ContentType="image/svg"/>
  <Override PartName="/ppt/media/image8.svg" ContentType="image/svg"/>
  <Override PartName="/ppt/media/image17.svg" ContentType="image/svg"/>
  <Override PartName="/ppt/media/image11.png" ContentType="image/png"/>
  <Override PartName="/ppt/media/image2.png" ContentType="image/png"/>
  <Override PartName="/ppt/media/image7.png" ContentType="image/png"/>
  <Override PartName="/ppt/media/image16.png" ContentType="image/png"/>
  <Override PartName="/ppt/media/image13.png" ContentType="image/png"/>
  <Override PartName="/ppt/media/image4.png" ContentType="image/png"/>
  <Override PartName="/ppt/media/image22.png" ContentType="image/png"/>
  <Override PartName="/ppt/media/image21.svg" ContentType="image/svg"/>
  <Override PartName="/ppt/media/image19.svg" ContentType="image/svg"/>
  <Override PartName="/ppt/media/image5.png" ContentType="image/png"/>
  <Override PartName="/ppt/media/image14.svg" ContentType="image/svg"/>
  <Override PartName="/ppt/media/image1.wmf" ContentType="image/x-wmf"/>
  <Override PartName="/ppt/media/image3.png" ContentType="image/png"/>
  <Override PartName="/ppt/media/image6.svg" ContentType="image/svg"/>
  <Override PartName="/ppt/media/image10.svg" ContentType="image/svg"/>
  <Override PartName="/ppt/media/image15.gif" ContentType="image/gif"/>
  <Override PartName="/ppt/media/image9.png" ContentType="image/png"/>
  <Override PartName="/ppt/media/image20.png" ContentType="image/png"/>
  <Override PartName="/ppt/media/image1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</p:sldMasterIdLst>
  <p:notesMasterIdLst>
    <p:notesMasterId r:id="rId20"/>
  </p:notes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dt" idx="1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ftr" idx="1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sldNum" idx="1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60F1A4D-49C2-4780-83B2-AE692DC947D0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92160" y="746280"/>
            <a:ext cx="6625080" cy="372636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15876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100" spc="-1" strike="noStrike">
                <a:solidFill>
                  <a:schemeClr val="dk1"/>
                </a:solidFill>
                <a:latin typeface="Arial"/>
              </a:rPr>
              <a:t>Всем добрый день! Рад всем, кто пришел и кто подключился на наш буткамп PostgreSQL.</a:t>
            </a:r>
            <a:br>
              <a:rPr sz="1100"/>
            </a:b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  <a:p>
            <a:pPr marL="158760"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1105560">
              <a:lnSpc>
                <a:spcPct val="100000"/>
              </a:lnSpc>
              <a:buNone/>
              <a:tabLst>
                <a:tab algn="l" pos="0"/>
              </a:tabLst>
              <a:defRPr b="0" lang="ru-RU" sz="217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1105560">
              <a:lnSpc>
                <a:spcPct val="100000"/>
              </a:lnSpc>
              <a:buNone/>
              <a:tabLst>
                <a:tab algn="l" pos="0"/>
              </a:tabLst>
            </a:pPr>
            <a:fld id="{471D6B46-EBC6-4A76-B433-F5954E9EE5B5}" type="slidenum">
              <a:rPr b="0" lang="ru-RU" sz="2170" spc="-1" strike="noStrike">
                <a:solidFill>
                  <a:schemeClr val="dk1"/>
                </a:solidFill>
                <a:latin typeface="+mn-lt"/>
                <a:ea typeface="+mn-ea"/>
              </a:rPr>
              <a:t>&lt;номер&gt;</a:t>
            </a:fld>
            <a:endParaRPr b="0" lang="ru-RU" sz="217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Пару слов расскажу о себе: я окончил магистратуру ВМК МГУ по специальности прикладная математика и информатика.</a:t>
            </a:r>
            <a:br>
              <a:rPr sz="1100"/>
            </a:b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Начал свою карьеру в Ауриге занимался разработкой драйвера usb-hub 3.0. Далее я работал в инфотексе, делал программно-аппаратные комплексы, которые представляют собой VPN-шлюзы. И теперь я работаю в Тантор-Лабс в роли разработчика PostgreSQL.</a:t>
            </a:r>
            <a:endParaRPr b="0" lang="ru-RU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Titl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15F50FD-86E1-4615-8F7D-5B5D965DECB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Title &amp; 1 column tex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1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1.wmf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0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" name="TextBox 6" hidden="1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7E2F2006-6F00-41E0-A95B-DB507CACAB24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4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8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9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2" name="Graphic 20" hidden="1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41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42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3AF3E3E1-F4F7-4E50-8943-0B09C04692E7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3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144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45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46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47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48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49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50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51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52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ftr" idx="5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57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58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36685E5C-4397-449C-BEAD-7941FCC7FAC7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9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160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1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2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3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4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5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6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67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68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169" name="PlaceHolder 1"/>
          <p:cNvSpPr>
            <a:spLocks noGrp="1"/>
          </p:cNvSpPr>
          <p:nvPr>
            <p:ph type="ftr" idx="6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73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74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A161B77A-447C-4A59-AA32-554036A7D1BA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5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176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77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78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79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80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81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82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83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84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185" name="PlaceHolder 1"/>
          <p:cNvSpPr>
            <a:spLocks noGrp="1"/>
          </p:cNvSpPr>
          <p:nvPr>
            <p:ph type="ftr" idx="7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89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90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3912C607-B0DC-4A4E-BB4C-810F339A9845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91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192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3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4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5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6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7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8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9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00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01" name="PlaceHolder 1"/>
          <p:cNvSpPr>
            <a:spLocks noGrp="1"/>
          </p:cNvSpPr>
          <p:nvPr>
            <p:ph type="ftr" idx="8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05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06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31811C23-BECB-4070-9943-34F30A61FCD5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7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208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09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0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1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2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3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4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5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16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ftr" idx="9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19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20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416EC645-5D1B-4218-BFE0-FE703C034FEA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21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222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3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4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5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6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7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8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9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30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31" name="PlaceHolder 1"/>
          <p:cNvSpPr>
            <a:spLocks noGrp="1"/>
          </p:cNvSpPr>
          <p:nvPr>
            <p:ph type="ftr" idx="10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35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36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045383FA-667D-4B3B-AC68-1D3287C04E4B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7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238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39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0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1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2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3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4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5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46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47" name="PlaceHolder 1"/>
          <p:cNvSpPr>
            <a:spLocks noGrp="1"/>
          </p:cNvSpPr>
          <p:nvPr>
            <p:ph type="ftr" idx="11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51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52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80D57E4E-5D6C-4570-A8D8-5A409DB1F484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3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254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55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56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57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58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59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60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61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62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63" name="PlaceHolder 1"/>
          <p:cNvSpPr>
            <a:spLocks noGrp="1"/>
          </p:cNvSpPr>
          <p:nvPr>
            <p:ph type="ftr" idx="12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267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268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B4EB94E4-4E2E-4CCC-BD7D-1CED4DC041FF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9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270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1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2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3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4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5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6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77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78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ftr" idx="13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4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5" name="TextBox 6" hidden="1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3E2CAAFE-1E18-4E6B-A118-FFAE36F0C58E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17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8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9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0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1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2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3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4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5" name="Graphic 20" hidden="1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29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0" name="TextBox 6" hidden="1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C38167B7-470B-4A67-9B5E-B119727D7ECA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1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32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4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5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6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7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8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9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40" name="Graphic 20" hidden="1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44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45" name="TextBox 6" hidden="1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A2EA74B8-F805-4FFF-A81F-281732C6ECA9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6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47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48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49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0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1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2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3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4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55" name="Graphic 20" hidden="1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56" name="Graphic 20"/>
          <p:cNvSpPr/>
          <p:nvPr/>
        </p:nvSpPr>
        <p:spPr>
          <a:xfrm>
            <a:off x="476280" y="315324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2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grpSp>
        <p:nvGrpSpPr>
          <p:cNvPr id="57" name="Group 6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58" name="Freeform: Shape 7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59" name="Freeform: Shape 8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0" name="Freeform: Shape 9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1" name="Freeform: Shape 10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2" name="Freeform: Shape 11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3" name="Freeform: Shape 12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4" name="Freeform: Shape 13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65" name="Freeform: Shape 14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67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68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3D11D243-7A1E-4F11-9F06-F90C63750B1E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9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70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1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2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3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4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5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6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77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78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ftr" idx="1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</a:t>
            </a: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83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84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86A54A45-9504-45CC-8E43-BE1137636363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5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86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87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88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89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90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91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92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93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94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ftr" idx="2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97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98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C54A3A04-9B49-4FA3-B038-AB256F1BDC07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9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100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1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2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3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4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5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6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07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08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progId="TCLayout.ActiveDocument.1" r:id="rId2" spid="">
              <p:embed/>
              <p:pic>
                <p:nvPicPr>
                  <p:cNvPr id="110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11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E49365AF-F70B-4253-B6C9-E94CEC663417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2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113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4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5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6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7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8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19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20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21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88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 defTabSz="1105560">
              <a:lnSpc>
                <a:spcPct val="100000"/>
              </a:lnSpc>
              <a:buNone/>
              <a:tabLst>
                <a:tab algn="l" pos="0"/>
              </a:tabLst>
              <a:defRPr b="0" lang="en" sz="2170" spc="-1" strike="noStrike">
                <a:solidFill>
                  <a:schemeClr val="dk1"/>
                </a:solidFill>
                <a:latin typeface="PT Astra Fact"/>
              </a:defRPr>
            </a:lvl1pPr>
          </a:lstStyle>
          <a:p>
            <a:pPr indent="0" algn="r" defTabSz="1105560">
              <a:lnSpc>
                <a:spcPct val="100000"/>
              </a:lnSpc>
              <a:buNone/>
              <a:tabLst>
                <a:tab algn="l" pos="0"/>
              </a:tabLst>
            </a:pPr>
            <a:fld id="{1F55CAF2-5848-4DEE-8C12-D487CEB5E64E}" type="slidenum">
              <a:rPr b="0" lang="en" sz="217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217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Object 3"/>
          <p:cNvGraphicFramePr/>
          <p:nvPr/>
        </p:nvGraphicFramePr>
        <p:xfrm>
          <a:off x="1440" y="1080"/>
          <a:ext cx="360" cy="360"/>
        </p:xfrm>
        <a:graphic>
          <a:graphicData uri="http://schemas.openxmlformats.org/presentationml/2006/ole">
            <p:oleObj r:id="rId2" spid="">
              <p:embed/>
              <p:pic>
                <p:nvPicPr>
                  <p:cNvPr id="127" name="Object 3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1440" y="1080"/>
                    <a:ext cx="360" cy="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28" name="TextBox 6"/>
          <p:cNvSpPr/>
          <p:nvPr/>
        </p:nvSpPr>
        <p:spPr>
          <a:xfrm>
            <a:off x="8625240" y="4824000"/>
            <a:ext cx="163080" cy="1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877320">
              <a:lnSpc>
                <a:spcPct val="100000"/>
              </a:lnSpc>
              <a:spcBef>
                <a:spcPts val="533"/>
              </a:spcBef>
              <a:tabLst>
                <a:tab algn="l" pos="0"/>
              </a:tabLst>
            </a:pPr>
            <a:fld id="{0B42F2CA-E21C-4B26-9082-964FCF6C2F91}" type="slidenum">
              <a:rPr b="0" lang="en-US" sz="710" spc="-1" strike="noStrike">
                <a:solidFill>
                  <a:schemeClr val="dk1"/>
                </a:solidFill>
                <a:latin typeface="PT Astra Fact"/>
              </a:rPr>
              <a:t>&lt;номер&gt;</a:t>
            </a:fld>
            <a:endParaRPr b="0" lang="ru-RU" sz="71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9" name="Group 12"/>
          <p:cNvGrpSpPr/>
          <p:nvPr/>
        </p:nvGrpSpPr>
        <p:grpSpPr>
          <a:xfrm>
            <a:off x="8202960" y="480960"/>
            <a:ext cx="564840" cy="222840"/>
            <a:chOff x="8202960" y="480960"/>
            <a:chExt cx="564840" cy="222840"/>
          </a:xfrm>
        </p:grpSpPr>
        <p:sp>
          <p:nvSpPr>
            <p:cNvPr id="130" name="Freeform: Shape 13"/>
            <p:cNvSpPr/>
            <p:nvPr/>
          </p:nvSpPr>
          <p:spPr>
            <a:xfrm>
              <a:off x="8532000" y="572760"/>
              <a:ext cx="51480" cy="13068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1" name="Freeform: Shape 14"/>
            <p:cNvSpPr/>
            <p:nvPr/>
          </p:nvSpPr>
          <p:spPr>
            <a:xfrm>
              <a:off x="8597880" y="599400"/>
              <a:ext cx="104400" cy="104400"/>
            </a:xfrm>
            <a:custGeom>
              <a:avLst/>
              <a:gdLst>
                <a:gd name="textAreaLeft" fmla="*/ 0 w 104400"/>
                <a:gd name="textAreaRight" fmla="*/ 105480 w 10440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2" name="Freeform: Shape 15"/>
            <p:cNvSpPr/>
            <p:nvPr/>
          </p:nvSpPr>
          <p:spPr>
            <a:xfrm>
              <a:off x="8716320" y="599400"/>
              <a:ext cx="51480" cy="104040"/>
            </a:xfrm>
            <a:custGeom>
              <a:avLst/>
              <a:gdLst>
                <a:gd name="textAreaLeft" fmla="*/ 0 w 51480"/>
                <a:gd name="textAreaRight" fmla="*/ 52560 w 51480"/>
                <a:gd name="textAreaTop" fmla="*/ 0 h 104040"/>
                <a:gd name="textAreaBottom" fmla="*/ 105120 h 10404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3" name="Freeform: Shape 16"/>
            <p:cNvSpPr/>
            <p:nvPr/>
          </p:nvSpPr>
          <p:spPr>
            <a:xfrm>
              <a:off x="829512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4" name="Freeform: Shape 17"/>
            <p:cNvSpPr/>
            <p:nvPr/>
          </p:nvSpPr>
          <p:spPr>
            <a:xfrm>
              <a:off x="8413560" y="599400"/>
              <a:ext cx="104040" cy="104400"/>
            </a:xfrm>
            <a:custGeom>
              <a:avLst/>
              <a:gdLst>
                <a:gd name="textAreaLeft" fmla="*/ 0 w 104040"/>
                <a:gd name="textAreaRight" fmla="*/ 105120 w 104040"/>
                <a:gd name="textAreaTop" fmla="*/ 0 h 104400"/>
                <a:gd name="textAreaBottom" fmla="*/ 105480 h 1044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5" name="Freeform: Shape 18"/>
            <p:cNvSpPr/>
            <p:nvPr/>
          </p:nvSpPr>
          <p:spPr>
            <a:xfrm>
              <a:off x="8202960" y="573120"/>
              <a:ext cx="77760" cy="130680"/>
            </a:xfrm>
            <a:custGeom>
              <a:avLst/>
              <a:gdLst>
                <a:gd name="textAreaLeft" fmla="*/ 0 w 77760"/>
                <a:gd name="textAreaRight" fmla="*/ 78840 w 77760"/>
                <a:gd name="textAreaTop" fmla="*/ 0 h 130680"/>
                <a:gd name="textAreaBottom" fmla="*/ 131760 h 1306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6" name="Freeform: Shape 19"/>
            <p:cNvSpPr/>
            <p:nvPr/>
          </p:nvSpPr>
          <p:spPr>
            <a:xfrm>
              <a:off x="8268840" y="559800"/>
              <a:ext cx="25560" cy="25560"/>
            </a:xfrm>
            <a:custGeom>
              <a:avLst/>
              <a:gdLst>
                <a:gd name="textAreaLeft" fmla="*/ 0 w 25560"/>
                <a:gd name="textAreaRight" fmla="*/ 26640 w 25560"/>
                <a:gd name="textAreaTop" fmla="*/ 0 h 25560"/>
                <a:gd name="textAreaBottom" fmla="*/ 26640 h 2556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8360" bIns="-18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137" name="Freeform: Shape 20"/>
            <p:cNvSpPr/>
            <p:nvPr/>
          </p:nvSpPr>
          <p:spPr>
            <a:xfrm>
              <a:off x="8229600" y="480960"/>
              <a:ext cx="209520" cy="132480"/>
            </a:xfrm>
            <a:custGeom>
              <a:avLst/>
              <a:gdLst>
                <a:gd name="textAreaLeft" fmla="*/ 0 w 209520"/>
                <a:gd name="textAreaRight" fmla="*/ 210600 w 209520"/>
                <a:gd name="textAreaTop" fmla="*/ 0 h 132480"/>
                <a:gd name="textAreaBottom" fmla="*/ 133560 h 13248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25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138" name="Graphic 20"/>
          <p:cNvSpPr/>
          <p:nvPr/>
        </p:nvSpPr>
        <p:spPr>
          <a:xfrm>
            <a:off x="204120" y="463680"/>
            <a:ext cx="291960" cy="291960"/>
          </a:xfrm>
          <a:custGeom>
            <a:avLst/>
            <a:gdLst>
              <a:gd name="textAreaLeft" fmla="*/ 0 w 291960"/>
              <a:gd name="textAreaRight" fmla="*/ 293040 w 291960"/>
              <a:gd name="textAreaTop" fmla="*/ 0 h 291960"/>
              <a:gd name="textAreaBottom" fmla="*/ 293040 h 29196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250" spc="-1" strike="noStrike">
              <a:solidFill>
                <a:schemeClr val="dk1"/>
              </a:solidFill>
              <a:latin typeface="PT Astra Fact"/>
            </a:endParaRPr>
          </a:p>
        </p:txBody>
      </p:sp>
      <p:sp>
        <p:nvSpPr>
          <p:cNvPr id="139" name="PlaceHolder 1"/>
          <p:cNvSpPr>
            <a:spLocks noGrp="1"/>
          </p:cNvSpPr>
          <p:nvPr>
            <p:ph type="ftr" idx="4"/>
          </p:nvPr>
        </p:nvSpPr>
        <p:spPr>
          <a:xfrm>
            <a:off x="588960" y="4758120"/>
            <a:ext cx="5747040" cy="17604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sv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tantorlabs.ru/" TargetMode="External"/><Relationship Id="rId2" Type="http://schemas.openxmlformats.org/officeDocument/2006/relationships/hyperlink" Target="mailto:info@tantorlabs.ru" TargetMode="External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sv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sv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sv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33800" y="3514680"/>
            <a:ext cx="7190280" cy="83268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rmAutofit/>
          </a:bodyPr>
          <a:p>
            <a:pPr indent="0" defTabSz="812520">
              <a:lnSpc>
                <a:spcPct val="100000"/>
              </a:lnSpc>
              <a:spcAft>
                <a:spcPts val="536"/>
              </a:spcAft>
              <a:buNone/>
              <a:tabLst>
                <a:tab algn="l" pos="0"/>
              </a:tabLst>
            </a:pPr>
            <a:r>
              <a:rPr b="1" lang="ru-RU" sz="2860" spc="-1" strike="noStrike">
                <a:solidFill>
                  <a:srgbClr val="ffffff"/>
                </a:solidFill>
                <a:latin typeface="Arial"/>
                <a:ea typeface="DejaVu Sans"/>
              </a:rPr>
              <a:t>Отладка планировщика PostgreSQL</a:t>
            </a:r>
            <a:endParaRPr b="0" lang="ru-RU" sz="286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89" name="Group 2"/>
          <p:cNvGrpSpPr/>
          <p:nvPr/>
        </p:nvGrpSpPr>
        <p:grpSpPr>
          <a:xfrm>
            <a:off x="433800" y="449640"/>
            <a:ext cx="1895760" cy="749520"/>
            <a:chOff x="433800" y="449640"/>
            <a:chExt cx="1895760" cy="749520"/>
          </a:xfrm>
        </p:grpSpPr>
        <p:sp>
          <p:nvSpPr>
            <p:cNvPr id="290" name="Freeform: Shape 12"/>
            <p:cNvSpPr/>
            <p:nvPr/>
          </p:nvSpPr>
          <p:spPr>
            <a:xfrm>
              <a:off x="1536840" y="758520"/>
              <a:ext cx="175320" cy="440280"/>
            </a:xfrm>
            <a:custGeom>
              <a:avLst/>
              <a:gdLst>
                <a:gd name="textAreaLeft" fmla="*/ 0 w 175320"/>
                <a:gd name="textAreaRight" fmla="*/ 176400 w 175320"/>
                <a:gd name="textAreaTop" fmla="*/ 0 h 440280"/>
                <a:gd name="textAreaBottom" fmla="*/ 441360 h 4402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1" name="Freeform: Shape 13"/>
            <p:cNvSpPr/>
            <p:nvPr/>
          </p:nvSpPr>
          <p:spPr>
            <a:xfrm>
              <a:off x="1757520" y="846720"/>
              <a:ext cx="352080" cy="352080"/>
            </a:xfrm>
            <a:custGeom>
              <a:avLst/>
              <a:gdLst>
                <a:gd name="textAreaLeft" fmla="*/ 0 w 352080"/>
                <a:gd name="textAreaRight" fmla="*/ 353160 w 352080"/>
                <a:gd name="textAreaTop" fmla="*/ 0 h 352080"/>
                <a:gd name="textAreaBottom" fmla="*/ 353160 h 3520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2" name="Freeform: Shape 14"/>
            <p:cNvSpPr/>
            <p:nvPr/>
          </p:nvSpPr>
          <p:spPr>
            <a:xfrm>
              <a:off x="2154240" y="847080"/>
              <a:ext cx="175320" cy="351720"/>
            </a:xfrm>
            <a:custGeom>
              <a:avLst/>
              <a:gdLst>
                <a:gd name="textAreaLeft" fmla="*/ 0 w 175320"/>
                <a:gd name="textAreaRight" fmla="*/ 176400 w 175320"/>
                <a:gd name="textAreaTop" fmla="*/ 0 h 351720"/>
                <a:gd name="textAreaBottom" fmla="*/ 352800 h 35172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3" name="Freeform: Shape 15"/>
            <p:cNvSpPr/>
            <p:nvPr/>
          </p:nvSpPr>
          <p:spPr>
            <a:xfrm>
              <a:off x="742680" y="846720"/>
              <a:ext cx="351720" cy="352080"/>
            </a:xfrm>
            <a:custGeom>
              <a:avLst/>
              <a:gdLst>
                <a:gd name="textAreaLeft" fmla="*/ 0 w 351720"/>
                <a:gd name="textAreaRight" fmla="*/ 352800 w 351720"/>
                <a:gd name="textAreaTop" fmla="*/ 0 h 352080"/>
                <a:gd name="textAreaBottom" fmla="*/ 353160 h 3520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4" name="Freeform: Shape 16"/>
            <p:cNvSpPr/>
            <p:nvPr/>
          </p:nvSpPr>
          <p:spPr>
            <a:xfrm>
              <a:off x="1139760" y="847080"/>
              <a:ext cx="351720" cy="352080"/>
            </a:xfrm>
            <a:custGeom>
              <a:avLst/>
              <a:gdLst>
                <a:gd name="textAreaLeft" fmla="*/ 0 w 351720"/>
                <a:gd name="textAreaRight" fmla="*/ 352800 w 351720"/>
                <a:gd name="textAreaTop" fmla="*/ 0 h 352080"/>
                <a:gd name="textAreaBottom" fmla="*/ 353160 h 3520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5" name="Freeform: Shape 17"/>
            <p:cNvSpPr/>
            <p:nvPr/>
          </p:nvSpPr>
          <p:spPr>
            <a:xfrm>
              <a:off x="433800" y="758520"/>
              <a:ext cx="263520" cy="439920"/>
            </a:xfrm>
            <a:custGeom>
              <a:avLst/>
              <a:gdLst>
                <a:gd name="textAreaLeft" fmla="*/ 0 w 263520"/>
                <a:gd name="textAreaRight" fmla="*/ 264600 w 263520"/>
                <a:gd name="textAreaTop" fmla="*/ 0 h 439920"/>
                <a:gd name="textAreaBottom" fmla="*/ 441000 h 43992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6" name="Freeform: Shape 18"/>
            <p:cNvSpPr/>
            <p:nvPr/>
          </p:nvSpPr>
          <p:spPr>
            <a:xfrm>
              <a:off x="654120" y="714240"/>
              <a:ext cx="87840" cy="87840"/>
            </a:xfrm>
            <a:custGeom>
              <a:avLst/>
              <a:gdLst>
                <a:gd name="textAreaLeft" fmla="*/ 0 w 87840"/>
                <a:gd name="textAreaRight" fmla="*/ 88920 w 87840"/>
                <a:gd name="textAreaTop" fmla="*/ 0 h 87840"/>
                <a:gd name="textAreaBottom" fmla="*/ 88920 h 878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920" bIns="4392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297" name="Freeform: Shape 19"/>
            <p:cNvSpPr/>
            <p:nvPr/>
          </p:nvSpPr>
          <p:spPr>
            <a:xfrm>
              <a:off x="522000" y="449640"/>
              <a:ext cx="704880" cy="446400"/>
            </a:xfrm>
            <a:custGeom>
              <a:avLst/>
              <a:gdLst>
                <a:gd name="textAreaLeft" fmla="*/ 0 w 704880"/>
                <a:gd name="textAreaRight" fmla="*/ 705960 w 704880"/>
                <a:gd name="textAreaTop" fmla="*/ 0 h 446400"/>
                <a:gd name="textAreaBottom" fmla="*/ 447480 h 44640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298" name="Graphic 9"/>
          <p:cNvSpPr/>
          <p:nvPr/>
        </p:nvSpPr>
        <p:spPr>
          <a:xfrm rot="16200000">
            <a:off x="1495440" y="604080"/>
            <a:ext cx="966600" cy="4348080"/>
          </a:xfrm>
          <a:custGeom>
            <a:avLst/>
            <a:gdLst>
              <a:gd name="textAreaLeft" fmla="*/ 0 w 966600"/>
              <a:gd name="textAreaRight" fmla="*/ 967680 w 966600"/>
              <a:gd name="textAreaTop" fmla="*/ 0 h 4348080"/>
              <a:gd name="textAreaBottom" fmla="*/ 4349160 h 4348080"/>
            </a:gdLst>
            <a:ahLst/>
            <a:rect l="textAreaLeft" t="textAreaTop" r="textAreaRight" b="textAreaBottom"/>
            <a:pathLst>
              <a:path w="619192" h="2783490">
                <a:moveTo>
                  <a:pt x="438055" y="2767584"/>
                </a:moveTo>
                <a:lnTo>
                  <a:pt x="602266" y="2613851"/>
                </a:lnTo>
                <a:cubicBezTo>
                  <a:pt x="618744" y="2598420"/>
                  <a:pt x="623792" y="2575179"/>
                  <a:pt x="614744" y="2554986"/>
                </a:cubicBezTo>
                <a:cubicBezTo>
                  <a:pt x="605790" y="2534793"/>
                  <a:pt x="584740" y="2521649"/>
                  <a:pt x="561404" y="2521649"/>
                </a:cubicBezTo>
                <a:lnTo>
                  <a:pt x="435102" y="2521649"/>
                </a:lnTo>
                <a:lnTo>
                  <a:pt x="433864" y="2209229"/>
                </a:lnTo>
                <a:cubicBezTo>
                  <a:pt x="433864" y="2209229"/>
                  <a:pt x="433864" y="2208657"/>
                  <a:pt x="433864" y="2208467"/>
                </a:cubicBezTo>
                <a:cubicBezTo>
                  <a:pt x="433864" y="2114360"/>
                  <a:pt x="352139" y="2037874"/>
                  <a:pt x="251746" y="2037874"/>
                </a:cubicBezTo>
                <a:lnTo>
                  <a:pt x="184976" y="2037874"/>
                </a:lnTo>
                <a:cubicBezTo>
                  <a:pt x="126968" y="2037874"/>
                  <a:pt x="79724" y="1993678"/>
                  <a:pt x="79724" y="1939290"/>
                </a:cubicBezTo>
                <a:cubicBezTo>
                  <a:pt x="79724" y="1884902"/>
                  <a:pt x="126968" y="1840706"/>
                  <a:pt x="184976" y="1840706"/>
                </a:cubicBezTo>
                <a:lnTo>
                  <a:pt x="251746" y="1840706"/>
                </a:lnTo>
                <a:cubicBezTo>
                  <a:pt x="352139" y="1840706"/>
                  <a:pt x="433864" y="1764221"/>
                  <a:pt x="433864" y="1670114"/>
                </a:cubicBezTo>
                <a:cubicBezTo>
                  <a:pt x="433864" y="1576007"/>
                  <a:pt x="352139" y="1499521"/>
                  <a:pt x="251746" y="1499521"/>
                </a:cubicBezTo>
                <a:lnTo>
                  <a:pt x="184976" y="1499521"/>
                </a:lnTo>
                <a:cubicBezTo>
                  <a:pt x="126968" y="1499521"/>
                  <a:pt x="79724" y="1455325"/>
                  <a:pt x="79724" y="1401032"/>
                </a:cubicBezTo>
                <a:cubicBezTo>
                  <a:pt x="79724" y="1399794"/>
                  <a:pt x="79915" y="1398651"/>
                  <a:pt x="79915" y="1397413"/>
                </a:cubicBezTo>
                <a:lnTo>
                  <a:pt x="79724" y="1397413"/>
                </a:lnTo>
                <a:cubicBezTo>
                  <a:pt x="79724" y="1343120"/>
                  <a:pt x="126968" y="1298829"/>
                  <a:pt x="184976" y="1298829"/>
                </a:cubicBezTo>
                <a:lnTo>
                  <a:pt x="251746" y="1298829"/>
                </a:lnTo>
                <a:cubicBezTo>
                  <a:pt x="352139" y="1298829"/>
                  <a:pt x="433864" y="1222343"/>
                  <a:pt x="433864" y="1128236"/>
                </a:cubicBezTo>
                <a:cubicBezTo>
                  <a:pt x="433864" y="1034129"/>
                  <a:pt x="352139" y="957644"/>
                  <a:pt x="251746" y="957644"/>
                </a:cubicBezTo>
                <a:lnTo>
                  <a:pt x="184976" y="957644"/>
                </a:lnTo>
                <a:cubicBezTo>
                  <a:pt x="126968" y="957644"/>
                  <a:pt x="79724" y="913448"/>
                  <a:pt x="79724" y="859155"/>
                </a:cubicBezTo>
                <a:cubicBezTo>
                  <a:pt x="79724" y="804863"/>
                  <a:pt x="126968" y="760571"/>
                  <a:pt x="184976" y="760571"/>
                </a:cubicBezTo>
                <a:lnTo>
                  <a:pt x="251746" y="760571"/>
                </a:lnTo>
                <a:cubicBezTo>
                  <a:pt x="352139" y="760571"/>
                  <a:pt x="433864" y="684086"/>
                  <a:pt x="433864" y="589979"/>
                </a:cubicBezTo>
                <a:cubicBezTo>
                  <a:pt x="433864" y="495872"/>
                  <a:pt x="352139" y="419386"/>
                  <a:pt x="251746" y="419386"/>
                </a:cubicBezTo>
                <a:lnTo>
                  <a:pt x="184976" y="419386"/>
                </a:lnTo>
                <a:cubicBezTo>
                  <a:pt x="126968" y="419386"/>
                  <a:pt x="80391" y="374999"/>
                  <a:pt x="80391" y="320707"/>
                </a:cubicBezTo>
                <a:lnTo>
                  <a:pt x="80391" y="312420"/>
                </a:lnTo>
                <a:lnTo>
                  <a:pt x="78296" y="35719"/>
                </a:lnTo>
                <a:cubicBezTo>
                  <a:pt x="78200" y="16002"/>
                  <a:pt x="60579" y="0"/>
                  <a:pt x="38957" y="0"/>
                </a:cubicBezTo>
                <a:cubicBezTo>
                  <a:pt x="17431" y="0"/>
                  <a:pt x="0" y="16193"/>
                  <a:pt x="0" y="36005"/>
                </a:cubicBezTo>
                <a:lnTo>
                  <a:pt x="0" y="36005"/>
                </a:lnTo>
                <a:cubicBezTo>
                  <a:pt x="0" y="36005"/>
                  <a:pt x="1143" y="312515"/>
                  <a:pt x="1143" y="312515"/>
                </a:cubicBezTo>
                <a:lnTo>
                  <a:pt x="1143" y="312515"/>
                </a:lnTo>
                <a:cubicBezTo>
                  <a:pt x="1048" y="314897"/>
                  <a:pt x="762" y="318611"/>
                  <a:pt x="762" y="320993"/>
                </a:cubicBezTo>
                <a:cubicBezTo>
                  <a:pt x="762" y="415100"/>
                  <a:pt x="84582" y="491585"/>
                  <a:pt x="185071" y="491585"/>
                </a:cubicBezTo>
                <a:lnTo>
                  <a:pt x="251841" y="491585"/>
                </a:lnTo>
                <a:cubicBezTo>
                  <a:pt x="309848" y="491585"/>
                  <a:pt x="357092" y="535781"/>
                  <a:pt x="357092" y="590169"/>
                </a:cubicBezTo>
                <a:cubicBezTo>
                  <a:pt x="357092" y="644557"/>
                  <a:pt x="309944" y="688753"/>
                  <a:pt x="251841" y="688753"/>
                </a:cubicBezTo>
                <a:lnTo>
                  <a:pt x="185071" y="688753"/>
                </a:lnTo>
                <a:cubicBezTo>
                  <a:pt x="84677" y="688753"/>
                  <a:pt x="2953" y="765238"/>
                  <a:pt x="2953" y="859346"/>
                </a:cubicBezTo>
                <a:cubicBezTo>
                  <a:pt x="2953" y="953453"/>
                  <a:pt x="84677" y="1029843"/>
                  <a:pt x="185071" y="1029843"/>
                </a:cubicBezTo>
                <a:lnTo>
                  <a:pt x="251841" y="1029843"/>
                </a:lnTo>
                <a:cubicBezTo>
                  <a:pt x="309848" y="1029843"/>
                  <a:pt x="357092" y="1074039"/>
                  <a:pt x="357092" y="1128427"/>
                </a:cubicBezTo>
                <a:cubicBezTo>
                  <a:pt x="357092" y="1182815"/>
                  <a:pt x="309944" y="1226915"/>
                  <a:pt x="251841" y="1226915"/>
                </a:cubicBezTo>
                <a:lnTo>
                  <a:pt x="185071" y="1226915"/>
                </a:lnTo>
                <a:cubicBezTo>
                  <a:pt x="84677" y="1226915"/>
                  <a:pt x="2953" y="1303401"/>
                  <a:pt x="2953" y="1397508"/>
                </a:cubicBezTo>
                <a:lnTo>
                  <a:pt x="3143" y="1397508"/>
                </a:lnTo>
                <a:cubicBezTo>
                  <a:pt x="3143" y="1398746"/>
                  <a:pt x="2953" y="1399889"/>
                  <a:pt x="2953" y="1401128"/>
                </a:cubicBezTo>
                <a:cubicBezTo>
                  <a:pt x="2953" y="1495139"/>
                  <a:pt x="84677" y="1571625"/>
                  <a:pt x="185071" y="1571625"/>
                </a:cubicBezTo>
                <a:lnTo>
                  <a:pt x="251841" y="1571625"/>
                </a:lnTo>
                <a:cubicBezTo>
                  <a:pt x="309848" y="1571625"/>
                  <a:pt x="357092" y="1615821"/>
                  <a:pt x="357092" y="1670209"/>
                </a:cubicBezTo>
                <a:cubicBezTo>
                  <a:pt x="357092" y="1724597"/>
                  <a:pt x="309944" y="1768793"/>
                  <a:pt x="251841" y="1768793"/>
                </a:cubicBezTo>
                <a:lnTo>
                  <a:pt x="185071" y="1768793"/>
                </a:lnTo>
                <a:cubicBezTo>
                  <a:pt x="84677" y="1768793"/>
                  <a:pt x="2953" y="1845278"/>
                  <a:pt x="2953" y="1939385"/>
                </a:cubicBezTo>
                <a:cubicBezTo>
                  <a:pt x="2953" y="2033492"/>
                  <a:pt x="84677" y="2109978"/>
                  <a:pt x="185071" y="2109978"/>
                </a:cubicBezTo>
                <a:lnTo>
                  <a:pt x="251841" y="2109978"/>
                </a:lnTo>
                <a:cubicBezTo>
                  <a:pt x="309848" y="2109978"/>
                  <a:pt x="357092" y="2154174"/>
                  <a:pt x="357092" y="2208562"/>
                </a:cubicBezTo>
                <a:cubicBezTo>
                  <a:pt x="357092" y="2208848"/>
                  <a:pt x="357092" y="2209133"/>
                  <a:pt x="357092" y="2209324"/>
                </a:cubicBezTo>
                <a:lnTo>
                  <a:pt x="358331" y="2521744"/>
                </a:lnTo>
                <a:lnTo>
                  <a:pt x="233267" y="2521744"/>
                </a:lnTo>
                <a:cubicBezTo>
                  <a:pt x="209931" y="2521744"/>
                  <a:pt x="188881" y="2534888"/>
                  <a:pt x="180023" y="2555081"/>
                </a:cubicBezTo>
                <a:cubicBezTo>
                  <a:pt x="177070" y="2561749"/>
                  <a:pt x="175641" y="2568797"/>
                  <a:pt x="175641" y="2575751"/>
                </a:cubicBezTo>
                <a:cubicBezTo>
                  <a:pt x="175641" y="2589848"/>
                  <a:pt x="181547" y="2603659"/>
                  <a:pt x="192500" y="2613946"/>
                </a:cubicBezTo>
                <a:lnTo>
                  <a:pt x="356711" y="2767679"/>
                </a:lnTo>
                <a:cubicBezTo>
                  <a:pt x="367570" y="2777776"/>
                  <a:pt x="382143" y="2783491"/>
                  <a:pt x="397478" y="2783491"/>
                </a:cubicBezTo>
                <a:cubicBezTo>
                  <a:pt x="412814" y="2783491"/>
                  <a:pt x="427482" y="2777776"/>
                  <a:pt x="438245" y="2767679"/>
                </a:cubicBezTo>
              </a:path>
            </a:pathLst>
          </a:custGeom>
          <a:solidFill>
            <a:srgbClr val="ec6626"/>
          </a:solidFill>
          <a:ln w="19727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81720" rIns="81720" tIns="40680" bIns="4068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940" spc="-1" strike="noStrike">
              <a:solidFill>
                <a:schemeClr val="dk1"/>
              </a:solidFill>
              <a:latin typeface="PT Astra Fact"/>
            </a:endParaRPr>
          </a:p>
        </p:txBody>
      </p:sp>
      <p:grpSp>
        <p:nvGrpSpPr>
          <p:cNvPr id="299" name="Group 21"/>
          <p:cNvGrpSpPr/>
          <p:nvPr/>
        </p:nvGrpSpPr>
        <p:grpSpPr>
          <a:xfrm>
            <a:off x="5159880" y="786240"/>
            <a:ext cx="3557160" cy="2583720"/>
            <a:chOff x="5159880" y="786240"/>
            <a:chExt cx="3557160" cy="2583720"/>
          </a:xfrm>
        </p:grpSpPr>
        <p:grpSp>
          <p:nvGrpSpPr>
            <p:cNvPr id="300" name="Group 1"/>
            <p:cNvGrpSpPr/>
            <p:nvPr/>
          </p:nvGrpSpPr>
          <p:grpSpPr>
            <a:xfrm>
              <a:off x="5159880" y="786240"/>
              <a:ext cx="3557160" cy="2583720"/>
              <a:chOff x="5159880" y="786240"/>
              <a:chExt cx="3557160" cy="2583720"/>
            </a:xfrm>
          </p:grpSpPr>
          <p:pic>
            <p:nvPicPr>
              <p:cNvPr id="301" name="Google Shape;116;p 1" descr=""/>
              <p:cNvPicPr/>
              <p:nvPr/>
            </p:nvPicPr>
            <p:blipFill>
              <a:blip r:embed="rId1"/>
              <a:stretch/>
            </p:blipFill>
            <p:spPr>
              <a:xfrm>
                <a:off x="5992920" y="786240"/>
                <a:ext cx="2095920" cy="232668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302" name="Google Shape;116;p 2" descr=""/>
              <p:cNvPicPr/>
              <p:nvPr/>
            </p:nvPicPr>
            <p:blipFill>
              <a:blip r:embed="rId2"/>
              <a:stretch/>
            </p:blipFill>
            <p:spPr>
              <a:xfrm>
                <a:off x="5159880" y="1466280"/>
                <a:ext cx="1662840" cy="184608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303" name="Google Shape;116;p 3" descr=""/>
              <p:cNvPicPr/>
              <p:nvPr/>
            </p:nvPicPr>
            <p:blipFill>
              <a:blip r:embed="rId3"/>
              <a:stretch/>
            </p:blipFill>
            <p:spPr>
              <a:xfrm>
                <a:off x="7279560" y="1774440"/>
                <a:ext cx="1437480" cy="1595520"/>
              </a:xfrm>
              <a:prstGeom prst="rect">
                <a:avLst/>
              </a:prstGeom>
              <a:ln w="12700">
                <a:noFill/>
              </a:ln>
            </p:spPr>
          </p:pic>
        </p:grpSp>
      </p:grpSp>
      <p:sp>
        <p:nvSpPr>
          <p:cNvPr id="304" name="TextBox 26"/>
          <p:cNvSpPr/>
          <p:nvPr/>
        </p:nvSpPr>
        <p:spPr>
          <a:xfrm>
            <a:off x="433800" y="4555440"/>
            <a:ext cx="466920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2040" rIns="32040" tIns="32040" bIns="32040" anchor="t">
            <a:spAutoFit/>
          </a:bodyPr>
          <a:p>
            <a:pPr defTabSz="1105560">
              <a:lnSpc>
                <a:spcPct val="100000"/>
              </a:lnSpc>
              <a:spcAft>
                <a:spcPts val="2679"/>
              </a:spcAft>
            </a:pPr>
            <a:r>
              <a:rPr b="0" lang="ru-RU" sz="1430" spc="-1" strike="noStrike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DejaVu Sans"/>
              </a:rPr>
              <a:t>Сергей Соловьев, «Тантор Лабс»</a:t>
            </a:r>
            <a:endParaRPr b="0" lang="ru-RU" sz="143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3400" cy="94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Расширения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65920" y="1025640"/>
            <a:ext cx="8012160" cy="347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88960" y="506520"/>
            <a:ext cx="6887880" cy="90720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rmAutofit/>
          </a:bodyPr>
          <a:p>
            <a:pPr indent="0" defTabSz="812520">
              <a:lnSpc>
                <a:spcPct val="100000"/>
              </a:lnSpc>
              <a:spcAft>
                <a:spcPts val="536"/>
              </a:spcAft>
              <a:buNone/>
              <a:tabLst>
                <a:tab algn="l" pos="0"/>
              </a:tabLst>
            </a:pPr>
            <a:r>
              <a:rPr b="1" lang="ru-RU" sz="2500" spc="-1" strike="noStrike">
                <a:solidFill>
                  <a:schemeClr val="accent1"/>
                </a:solidFill>
                <a:latin typeface="PT Astra Fact"/>
              </a:rPr>
              <a:t>Спасибо за внимание</a:t>
            </a:r>
            <a:endParaRPr b="0" lang="ru-RU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588960" y="2010960"/>
            <a:ext cx="6887880" cy="91008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t">
            <a:noAutofit/>
          </a:bodyPr>
          <a:p>
            <a:pPr indent="0" defTabSz="812520">
              <a:lnSpc>
                <a:spcPct val="110000"/>
              </a:lnSpc>
              <a:spcAft>
                <a:spcPts val="536"/>
              </a:spcAft>
              <a:buNone/>
              <a:tabLst>
                <a:tab algn="l" pos="0"/>
              </a:tabLst>
            </a:pPr>
            <a:r>
              <a:rPr b="0" lang="en-US" sz="1070" spc="-1" strike="noStrike" u="sng">
                <a:solidFill>
                  <a:schemeClr val="dk1"/>
                </a:solidFill>
                <a:uFillTx/>
                <a:latin typeface="PT Astra Fact"/>
                <a:hlinkClick r:id="rId1"/>
              </a:rPr>
              <a:t>https://tantorlabs.ru/</a:t>
            </a:r>
            <a:r>
              <a:rPr b="0" lang="en-US" sz="1070" spc="-1" strike="noStrike">
                <a:solidFill>
                  <a:schemeClr val="dk1"/>
                </a:solidFill>
                <a:latin typeface="PT Astra Fact"/>
              </a:rPr>
              <a:t>   </a:t>
            </a:r>
            <a:endParaRPr b="0" lang="ru-RU" sz="1070" spc="-1" strike="noStrike">
              <a:solidFill>
                <a:srgbClr val="000000"/>
              </a:solidFill>
              <a:latin typeface="Arial"/>
            </a:endParaRPr>
          </a:p>
          <a:p>
            <a:pPr indent="0" defTabSz="812520">
              <a:lnSpc>
                <a:spcPct val="110000"/>
              </a:lnSpc>
              <a:spcAft>
                <a:spcPts val="536"/>
              </a:spcAft>
              <a:buNone/>
              <a:tabLst>
                <a:tab algn="l" pos="0"/>
              </a:tabLst>
            </a:pPr>
            <a:r>
              <a:rPr b="0" lang="en-US" sz="1070" spc="-1" strike="noStrike" u="sng">
                <a:solidFill>
                  <a:schemeClr val="dk1"/>
                </a:solidFill>
                <a:uFillTx/>
                <a:latin typeface="PT Astra Fact"/>
                <a:hlinkClick r:id="rId2"/>
              </a:rPr>
              <a:t>info@tantorlabs.ru</a:t>
            </a:r>
            <a:endParaRPr b="0" lang="ru-RU" sz="1070" spc="-1" strike="noStrike">
              <a:solidFill>
                <a:srgbClr val="000000"/>
              </a:solidFill>
              <a:latin typeface="Arial"/>
            </a:endParaRPr>
          </a:p>
          <a:p>
            <a:pPr indent="0" defTabSz="812520">
              <a:lnSpc>
                <a:spcPct val="110000"/>
              </a:lnSpc>
              <a:spcAft>
                <a:spcPts val="536"/>
              </a:spcAft>
              <a:buNone/>
              <a:tabLst>
                <a:tab algn="l" pos="0"/>
              </a:tabLst>
            </a:pPr>
            <a:endParaRPr b="0" lang="ru-RU" sz="1070" spc="-1" strike="noStrike">
              <a:solidFill>
                <a:srgbClr val="000000"/>
              </a:solidFill>
              <a:latin typeface="Arial"/>
            </a:endParaRPr>
          </a:p>
          <a:p>
            <a:pPr indent="0" defTabSz="812520">
              <a:lnSpc>
                <a:spcPct val="110000"/>
              </a:lnSpc>
              <a:spcAft>
                <a:spcPts val="536"/>
              </a:spcAft>
              <a:buNone/>
              <a:tabLst>
                <a:tab algn="l" pos="0"/>
              </a:tabLst>
            </a:pPr>
            <a:r>
              <a:rPr b="0" lang="en-US" sz="1070" spc="-1" strike="noStrike">
                <a:solidFill>
                  <a:schemeClr val="dk1"/>
                </a:solidFill>
                <a:latin typeface="PT Astra Fact"/>
              </a:rPr>
              <a:t>TODO: проверить номер телефона</a:t>
            </a:r>
            <a:br>
              <a:rPr sz="1070"/>
            </a:br>
            <a:r>
              <a:rPr b="0" lang="en-US" sz="1070" spc="-1" strike="noStrike">
                <a:solidFill>
                  <a:schemeClr val="dk1"/>
                </a:solidFill>
                <a:latin typeface="PT Astra Fact"/>
              </a:rPr>
              <a:t>+7 495 787 51 78</a:t>
            </a:r>
            <a:endParaRPr b="0" lang="ru-RU" sz="10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Google Shape;556;p36" descr="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3"/>
          <a:srcRect l="19110" t="4590" r="0" b="11850"/>
          <a:stretch/>
        </p:blipFill>
        <p:spPr>
          <a:xfrm flipH="1">
            <a:off x="1664280" y="-8280"/>
            <a:ext cx="7479720" cy="5150880"/>
          </a:xfrm>
          <a:prstGeom prst="rect">
            <a:avLst/>
          </a:prstGeom>
          <a:ln w="12700">
            <a:noFill/>
          </a:ln>
        </p:spPr>
      </p:pic>
      <p:grpSp>
        <p:nvGrpSpPr>
          <p:cNvPr id="326" name="Group 6"/>
          <p:cNvGrpSpPr/>
          <p:nvPr/>
        </p:nvGrpSpPr>
        <p:grpSpPr>
          <a:xfrm>
            <a:off x="588960" y="4007160"/>
            <a:ext cx="1591920" cy="628920"/>
            <a:chOff x="588960" y="4007160"/>
            <a:chExt cx="1591920" cy="628920"/>
          </a:xfrm>
        </p:grpSpPr>
        <p:sp>
          <p:nvSpPr>
            <p:cNvPr id="327" name="Freeform: Shape 7"/>
            <p:cNvSpPr/>
            <p:nvPr/>
          </p:nvSpPr>
          <p:spPr>
            <a:xfrm>
              <a:off x="1515240" y="4266360"/>
              <a:ext cx="147240" cy="369360"/>
            </a:xfrm>
            <a:custGeom>
              <a:avLst/>
              <a:gdLst>
                <a:gd name="textAreaLeft" fmla="*/ 0 w 147240"/>
                <a:gd name="textAreaRight" fmla="*/ 148320 w 147240"/>
                <a:gd name="textAreaTop" fmla="*/ 0 h 369360"/>
                <a:gd name="textAreaBottom" fmla="*/ 370440 h 36936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28" name="Freeform: Shape 8"/>
            <p:cNvSpPr/>
            <p:nvPr/>
          </p:nvSpPr>
          <p:spPr>
            <a:xfrm>
              <a:off x="1700280" y="4340520"/>
              <a:ext cx="295200" cy="295200"/>
            </a:xfrm>
            <a:custGeom>
              <a:avLst/>
              <a:gdLst>
                <a:gd name="textAreaLeft" fmla="*/ 0 w 295200"/>
                <a:gd name="textAreaRight" fmla="*/ 296280 w 295200"/>
                <a:gd name="textAreaTop" fmla="*/ 0 h 295200"/>
                <a:gd name="textAreaBottom" fmla="*/ 296280 h 29520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29" name="Freeform: Shape 9"/>
            <p:cNvSpPr/>
            <p:nvPr/>
          </p:nvSpPr>
          <p:spPr>
            <a:xfrm>
              <a:off x="2033640" y="4340880"/>
              <a:ext cx="147240" cy="295200"/>
            </a:xfrm>
            <a:custGeom>
              <a:avLst/>
              <a:gdLst>
                <a:gd name="textAreaLeft" fmla="*/ 0 w 147240"/>
                <a:gd name="textAreaRight" fmla="*/ 148320 w 147240"/>
                <a:gd name="textAreaTop" fmla="*/ 0 h 295200"/>
                <a:gd name="textAreaBottom" fmla="*/ 296280 h 29520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0" name="Freeform: Shape 10"/>
            <p:cNvSpPr/>
            <p:nvPr/>
          </p:nvSpPr>
          <p:spPr>
            <a:xfrm>
              <a:off x="848160" y="4340520"/>
              <a:ext cx="295200" cy="295200"/>
            </a:xfrm>
            <a:custGeom>
              <a:avLst/>
              <a:gdLst>
                <a:gd name="textAreaLeft" fmla="*/ 0 w 295200"/>
                <a:gd name="textAreaRight" fmla="*/ 296280 w 295200"/>
                <a:gd name="textAreaTop" fmla="*/ 0 h 295200"/>
                <a:gd name="textAreaBottom" fmla="*/ 296280 h 2952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1" name="Freeform: Shape 11"/>
            <p:cNvSpPr/>
            <p:nvPr/>
          </p:nvSpPr>
          <p:spPr>
            <a:xfrm>
              <a:off x="1181520" y="4340880"/>
              <a:ext cx="295200" cy="295200"/>
            </a:xfrm>
            <a:custGeom>
              <a:avLst/>
              <a:gdLst>
                <a:gd name="textAreaLeft" fmla="*/ 0 w 295200"/>
                <a:gd name="textAreaRight" fmla="*/ 296280 w 295200"/>
                <a:gd name="textAreaTop" fmla="*/ 0 h 295200"/>
                <a:gd name="textAreaBottom" fmla="*/ 296280 h 29520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2" name="Freeform: Shape 12"/>
            <p:cNvSpPr/>
            <p:nvPr/>
          </p:nvSpPr>
          <p:spPr>
            <a:xfrm>
              <a:off x="588960" y="4266720"/>
              <a:ext cx="221040" cy="369360"/>
            </a:xfrm>
            <a:custGeom>
              <a:avLst/>
              <a:gdLst>
                <a:gd name="textAreaLeft" fmla="*/ 0 w 221040"/>
                <a:gd name="textAreaRight" fmla="*/ 222120 w 221040"/>
                <a:gd name="textAreaTop" fmla="*/ 0 h 369360"/>
                <a:gd name="textAreaBottom" fmla="*/ 370440 h 36936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3" name="Freeform: Shape 13"/>
            <p:cNvSpPr/>
            <p:nvPr/>
          </p:nvSpPr>
          <p:spPr>
            <a:xfrm>
              <a:off x="774000" y="4229280"/>
              <a:ext cx="73440" cy="73440"/>
            </a:xfrm>
            <a:custGeom>
              <a:avLst/>
              <a:gdLst>
                <a:gd name="textAreaLeft" fmla="*/ 0 w 73440"/>
                <a:gd name="textAreaRight" fmla="*/ 74520 w 73440"/>
                <a:gd name="textAreaTop" fmla="*/ 0 h 73440"/>
                <a:gd name="textAreaBottom" fmla="*/ 74520 h 7344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9520" bIns="2952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  <p:sp>
          <p:nvSpPr>
            <p:cNvPr id="334" name="Freeform: Shape 14"/>
            <p:cNvSpPr/>
            <p:nvPr/>
          </p:nvSpPr>
          <p:spPr>
            <a:xfrm>
              <a:off x="663120" y="4007160"/>
              <a:ext cx="591480" cy="374760"/>
            </a:xfrm>
            <a:custGeom>
              <a:avLst/>
              <a:gdLst>
                <a:gd name="textAreaLeft" fmla="*/ 0 w 591480"/>
                <a:gd name="textAreaRight" fmla="*/ 592560 w 591480"/>
                <a:gd name="textAreaTop" fmla="*/ 0 h 374760"/>
                <a:gd name="textAreaBottom" fmla="*/ 375840 h 3747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1105560">
                <a:lnSpc>
                  <a:spcPct val="100000"/>
                </a:lnSpc>
              </a:pPr>
              <a:endParaRPr b="0" lang="en-US" sz="1940" spc="-1" strike="noStrike">
                <a:solidFill>
                  <a:schemeClr val="dk1"/>
                </a:solidFill>
                <a:latin typeface="PT Astra Fact"/>
              </a:endParaRPr>
            </a:p>
          </p:txBody>
        </p:sp>
      </p:grpSp>
      <p:sp>
        <p:nvSpPr>
          <p:cNvPr id="335" name="Graphic 20"/>
          <p:cNvSpPr/>
          <p:nvPr/>
        </p:nvSpPr>
        <p:spPr>
          <a:xfrm>
            <a:off x="3782160" y="181080"/>
            <a:ext cx="1222920" cy="1222920"/>
          </a:xfrm>
          <a:custGeom>
            <a:avLst/>
            <a:gdLst>
              <a:gd name="textAreaLeft" fmla="*/ 0 w 1222920"/>
              <a:gd name="textAreaRight" fmla="*/ 1224000 w 1222920"/>
              <a:gd name="textAreaTop" fmla="*/ 0 h 1222920"/>
              <a:gd name="textAreaBottom" fmla="*/ 1224000 h 1222920"/>
            </a:gdLst>
            <a:ahLst/>
            <a:rect l="textAreaLeft" t="textAreaTop" r="textAreaRight" b="textAreaBottom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2">
              <a:alpha val="14000"/>
            </a:schemeClr>
          </a:solidFill>
          <a:ln w="19727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81720" rIns="81720" tIns="40680" bIns="40680" anchor="ctr">
            <a:noAutofit/>
          </a:bodyPr>
          <a:p>
            <a:pPr defTabSz="1105560">
              <a:lnSpc>
                <a:spcPct val="100000"/>
              </a:lnSpc>
            </a:pPr>
            <a:endParaRPr b="0" lang="en-US" sz="1940" spc="-1" strike="noStrike">
              <a:solidFill>
                <a:schemeClr val="dk1"/>
              </a:solidFill>
              <a:latin typeface="PT Astra Fac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3400" cy="94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Обработка запроса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29000" y="988920"/>
            <a:ext cx="7686000" cy="388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3400" cy="94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Организация исходного кода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120560" y="770040"/>
            <a:ext cx="4735440" cy="405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3400" cy="94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Узлы и деревья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89720" y="1440000"/>
            <a:ext cx="8764920" cy="27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3400" cy="94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Структуры данных планировщика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331000" y="756000"/>
            <a:ext cx="6354360" cy="404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3400" cy="94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Constraint Exclusion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34360" y="885240"/>
            <a:ext cx="8621640" cy="39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3400" cy="94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Реализация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2682000" y="1080000"/>
            <a:ext cx="3780000" cy="37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3400" cy="94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Быстрое начало отладки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39760" y="1499400"/>
            <a:ext cx="8952480" cy="285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88960" y="137520"/>
            <a:ext cx="7133400" cy="94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defTabSz="81252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150" spc="-1" strike="noStrike">
                <a:solidFill>
                  <a:schemeClr val="dk1"/>
                </a:solidFill>
                <a:latin typeface="Arial"/>
              </a:rPr>
              <a:t>Автоматизация</a:t>
            </a:r>
            <a:endParaRPr b="0" lang="ru-RU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03080" y="1476000"/>
            <a:ext cx="7756920" cy="289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WF_theme">
  <a:themeElements>
    <a:clrScheme name="Custom 2">
      <a:dk1>
        <a:srgbClr val="000000"/>
      </a:dk1>
      <a:lt1>
        <a:srgbClr val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 pitchFamily="0" charset="1"/>
        <a:ea typeface=""/>
        <a:cs typeface=""/>
      </a:majorFont>
      <a:minorFont>
        <a:latin typeface="PT Astra Fac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П1-МК2 - Виноградов - Эффективная работа с psql</Template>
  <TotalTime>195</TotalTime>
  <Application>LibreOffice/24.2.5.2$Linux_X86_64 LibreOffice_project/420$Build-2</Application>
  <AppVersion>15.0000</AppVersion>
  <Words>5084</Words>
  <Paragraphs>456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 B</dc:creator>
  <dc:description/>
  <dc:language>ru-RU</dc:language>
  <cp:lastModifiedBy/>
  <cp:lastPrinted>2024-08-23T19:36:18Z</cp:lastPrinted>
  <dcterms:modified xsi:type="dcterms:W3CDTF">2024-08-24T11:30:25Z</dcterms:modified>
  <cp:revision>21</cp:revision>
  <dc:subject/>
  <dc:title>Что нужно начинающему разработчику PostgreSQL?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24</vt:i4>
  </property>
  <property fmtid="{D5CDD505-2E9C-101B-9397-08002B2CF9AE}" pid="3" name="PresentationFormat">
    <vt:lpwstr>On-screen Show (16:9)</vt:lpwstr>
  </property>
  <property fmtid="{D5CDD505-2E9C-101B-9397-08002B2CF9AE}" pid="4" name="Slides">
    <vt:i4>25</vt:i4>
  </property>
</Properties>
</file>